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mployeeattrition-nvm8wyzpya2ibywbkypylw.streamlit.app/" TargetMode="External"/><Relationship Id="rId5" Type="http://schemas.openxmlformats.org/officeDocument/2006/relationships/hyperlink" Target="https://github.com/arun8nov/Employee_Attrition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image" Target="../media/image-9-3.png"/><Relationship Id="rId6" Type="http://schemas.openxmlformats.org/officeDocument/2006/relationships/image" Target="../media/image-9-4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6874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 Attrition &amp; Performance Prediction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281488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comprehensive machine learning solution for predicting employee attrition and performance ratings, featuring an interactive dashboard for HR teams to make data-driven workforce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807" y="971788"/>
            <a:ext cx="5581531" cy="697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Impact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7807" y="2115860"/>
            <a:ext cx="2341007" cy="73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5800" dirty="0"/>
          </a:p>
        </p:txBody>
      </p:sp>
      <p:sp>
        <p:nvSpPr>
          <p:cNvPr id="5" name="Text 2"/>
          <p:cNvSpPr/>
          <p:nvPr/>
        </p:nvSpPr>
        <p:spPr>
          <a:xfrm>
            <a:off x="6267807" y="3131582"/>
            <a:ext cx="2341007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Models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67807" y="3963233"/>
            <a:ext cx="2341007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Attrition and Performance Rating forecasting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87778" y="2115860"/>
            <a:ext cx="2341126" cy="73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5800" dirty="0"/>
          </a:p>
        </p:txBody>
      </p:sp>
      <p:sp>
        <p:nvSpPr>
          <p:cNvPr id="8" name="Text 5"/>
          <p:cNvSpPr/>
          <p:nvPr/>
        </p:nvSpPr>
        <p:spPr>
          <a:xfrm>
            <a:off x="8887778" y="3131582"/>
            <a:ext cx="2341126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Dashboard Pages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887778" y="3614380"/>
            <a:ext cx="2341126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analytics and prediction interfaces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7867" y="2115860"/>
            <a:ext cx="2341007" cy="736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100%</a:t>
            </a:r>
            <a:endParaRPr lang="en-US" sz="5800" dirty="0"/>
          </a:p>
        </p:txBody>
      </p:sp>
      <p:sp>
        <p:nvSpPr>
          <p:cNvPr id="11" name="Text 8"/>
          <p:cNvSpPr/>
          <p:nvPr/>
        </p:nvSpPr>
        <p:spPr>
          <a:xfrm>
            <a:off x="11507867" y="3131582"/>
            <a:ext cx="2341007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 Source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507867" y="3614380"/>
            <a:ext cx="2341007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Fully accessible on GitHub for HR teams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67807" y="5397436"/>
            <a:ext cx="7581186" cy="35481"/>
          </a:xfrm>
          <a:prstGeom prst="rect">
            <a:avLst/>
          </a:prstGeom>
          <a:solidFill>
            <a:srgbClr val="E2E6E9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602611" y="5935028"/>
            <a:ext cx="7246382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"Developed by </a:t>
            </a:r>
            <a:pPr algn="l" indent="0" marL="0">
              <a:lnSpc>
                <a:spcPts val="2800"/>
              </a:lnSpc>
              <a:buNone/>
            </a:pPr>
            <a:r>
              <a:rPr lang="en-US" sz="1750" i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Arunprakash B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 HR analytics and workforce management solutions. Empowering organizations to make data-driven decisions about their most valuable asset: their people."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67807" y="5683925"/>
            <a:ext cx="30480" cy="1573768"/>
          </a:xfrm>
          <a:prstGeom prst="rect">
            <a:avLst/>
          </a:prstGeom>
          <a:solidFill>
            <a:srgbClr val="609DF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740" y="608767"/>
            <a:ext cx="5534620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4740" y="1632704"/>
            <a:ext cx="3686532" cy="3238381"/>
          </a:xfrm>
          <a:prstGeom prst="roundRect">
            <a:avLst>
              <a:gd name="adj" fmla="val 28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03697" y="1861661"/>
            <a:ext cx="664131" cy="664131"/>
          </a:xfrm>
          <a:prstGeom prst="roundRect">
            <a:avLst>
              <a:gd name="adj" fmla="val 13766991"/>
            </a:avLst>
          </a:prstGeom>
          <a:solidFill>
            <a:srgbClr val="609DF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39" y="2006917"/>
            <a:ext cx="298847" cy="3734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3697" y="2747129"/>
            <a:ext cx="283071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 Attrition Risk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03697" y="3225760"/>
            <a:ext cx="3228618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employees likely to leave using Random Forest models with class imbalance handling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2609" y="1632704"/>
            <a:ext cx="3686651" cy="3238381"/>
          </a:xfrm>
          <a:prstGeom prst="roundRect">
            <a:avLst>
              <a:gd name="adj" fmla="val 28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1566" y="1861661"/>
            <a:ext cx="664131" cy="664131"/>
          </a:xfrm>
          <a:prstGeom prst="roundRect">
            <a:avLst>
              <a:gd name="adj" fmla="val 13766991"/>
            </a:avLst>
          </a:prstGeom>
          <a:solidFill>
            <a:srgbClr val="609DF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208" y="2006917"/>
            <a:ext cx="298847" cy="3734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1566" y="2747129"/>
            <a:ext cx="280296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Ratings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4911566" y="3225760"/>
            <a:ext cx="322873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 employee performance ratings (1-4) using Logistic Regression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74740" y="5092422"/>
            <a:ext cx="7594521" cy="2530197"/>
          </a:xfrm>
          <a:prstGeom prst="roundRect">
            <a:avLst>
              <a:gd name="adj" fmla="val 367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03697" y="5321379"/>
            <a:ext cx="664131" cy="664131"/>
          </a:xfrm>
          <a:prstGeom prst="roundRect">
            <a:avLst>
              <a:gd name="adj" fmla="val 13766991"/>
            </a:avLst>
          </a:prstGeom>
          <a:solidFill>
            <a:srgbClr val="609DF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339" y="5466636"/>
            <a:ext cx="298847" cy="37349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03697" y="6206847"/>
            <a:ext cx="2933938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Dashboard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003697" y="6685478"/>
            <a:ext cx="7136606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Streamlit-powered interface for visualizations, individual predictions, and batch file uploads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3310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421374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Processing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863798" y="313098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Automated data cleaning and preprocessing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61211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Duplicate handling and column standardization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09325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Prepared data subsets for analysis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734878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Models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863798" y="544449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Attrition: Random Forest with imbalance handling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32043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Performance: Logistic Regression (4 rating levels)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2421374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Analytics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7623929" y="313098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EDA across departments, education, job roles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361211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Gender and attrition trend analysis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409325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Plotly-powered interactive charts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929" y="4734878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Flexible Predictions</a:t>
            </a:r>
            <a:endParaRPr lang="en-US" sz="2900" dirty="0"/>
          </a:p>
        </p:txBody>
      </p:sp>
      <p:sp>
        <p:nvSpPr>
          <p:cNvPr id="15" name="Text 13"/>
          <p:cNvSpPr/>
          <p:nvPr/>
        </p:nvSpPr>
        <p:spPr>
          <a:xfrm>
            <a:off x="7623929" y="544449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Individual employee form input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623929" y="592562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Batch CSV file upload support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80016"/>
            <a:ext cx="659927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Dashboard Navigation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344936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733913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291822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Home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3798" y="3451741"/>
            <a:ext cx="41363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Overview dashboard with filters and employee statistics at a glance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6965" y="2344936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2733913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246965" y="291822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Analyse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246965" y="3451741"/>
            <a:ext cx="413635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EDA exploring attrition patterns by gender, department, education, and job role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2344936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2733913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291822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Dashboard Report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630132" y="3451741"/>
            <a:ext cx="41363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Predefined analysis summary with key insights and findings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06801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3798" y="5456992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863798" y="564130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Attrition Prediction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863798" y="6174819"/>
            <a:ext cx="632793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Form and file upload interface for predicting employee turnover risk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38549" y="506801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7438549" y="5456992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8549" y="564130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Rating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7438549" y="6174819"/>
            <a:ext cx="632793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 employee performance ratings through form or batch upload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779" y="558284"/>
            <a:ext cx="5514618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Architecture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779" y="1596033"/>
            <a:ext cx="1012508" cy="12150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3693" y="1798439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Layer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3693" y="2236232"/>
            <a:ext cx="1199792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Employee HR datasets with cleaning via Fun.py module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79" y="2811066"/>
            <a:ext cx="1012508" cy="12150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3693" y="3013472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Processing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3693" y="3451265"/>
            <a:ext cx="1199792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Preprocessing pipelines (Att_Preprocess.pkl, PR_Preprocess.pkl)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79" y="4026098"/>
            <a:ext cx="1012508" cy="12150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3693" y="4228505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3693" y="4666297"/>
            <a:ext cx="1199792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Seaborn,Plotly charts via Analyze.ipynb, dash.py class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79" y="5241131"/>
            <a:ext cx="1012508" cy="12150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3693" y="5443537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ML Models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3693" y="5881330"/>
            <a:ext cx="1199792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Trained models (Att_Model.pkl, PR_Model.pkl)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79" y="6456164"/>
            <a:ext cx="1012508" cy="12150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3693" y="6658570"/>
            <a:ext cx="25312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Interface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3693" y="7096363"/>
            <a:ext cx="1199792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Streamlit app (app.py) for user interaction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6863" y="668179"/>
            <a:ext cx="6075164" cy="759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Performance</a:t>
            </a:r>
            <a:endParaRPr lang="en-US" sz="4750" dirty="0"/>
          </a:p>
        </p:txBody>
      </p:sp>
      <p:sp>
        <p:nvSpPr>
          <p:cNvPr id="4" name="Text 1"/>
          <p:cNvSpPr/>
          <p:nvPr/>
        </p:nvSpPr>
        <p:spPr>
          <a:xfrm>
            <a:off x="6336863" y="2035016"/>
            <a:ext cx="3425071" cy="911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Attrition Prediction</a:t>
            </a:r>
            <a:endParaRPr lang="en-US" sz="2850" dirty="0"/>
          </a:p>
        </p:txBody>
      </p:sp>
      <p:sp>
        <p:nvSpPr>
          <p:cNvPr id="5" name="Text 2"/>
          <p:cNvSpPr/>
          <p:nvPr/>
        </p:nvSpPr>
        <p:spPr>
          <a:xfrm>
            <a:off x="6336863" y="3189327"/>
            <a:ext cx="3425071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Random Forest Classifier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36863" y="4185404"/>
            <a:ext cx="3425071" cy="1166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Class imbalance handling using SMOTE and class weights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36863" y="5570220"/>
            <a:ext cx="3425071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Binary classification (Stay/Leave)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36863" y="6566297"/>
            <a:ext cx="3425071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Att_Predi.ipynb notebook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62486" y="2035016"/>
            <a:ext cx="3425071" cy="911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Rating</a:t>
            </a:r>
            <a:endParaRPr lang="en-US" sz="2850" dirty="0"/>
          </a:p>
        </p:txBody>
      </p:sp>
      <p:sp>
        <p:nvSpPr>
          <p:cNvPr id="10" name="Text 7"/>
          <p:cNvSpPr/>
          <p:nvPr/>
        </p:nvSpPr>
        <p:spPr>
          <a:xfrm>
            <a:off x="10362486" y="3189327"/>
            <a:ext cx="3425071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Logistic Regression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362486" y="4185404"/>
            <a:ext cx="3425071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Multi-class (Ratings 3-4)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362486" y="5181481"/>
            <a:ext cx="3425071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Perfo_Predi.ipynb notebook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62486" y="6177558"/>
            <a:ext cx="3425071" cy="1166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Features: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Job satisfaction, work-life balance, years at company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282" y="574477"/>
            <a:ext cx="5223510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Installation &amp; Setup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282" y="1958459"/>
            <a:ext cx="6479500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0118" y="2794040"/>
            <a:ext cx="261175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Clone Repository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940118" y="3355538"/>
            <a:ext cx="6061829" cy="1316355"/>
          </a:xfrm>
          <a:prstGeom prst="roundRect">
            <a:avLst>
              <a:gd name="adj" fmla="val 6667"/>
            </a:avLst>
          </a:prstGeom>
          <a:solidFill>
            <a:srgbClr val="162227"/>
          </a:solidFill>
          <a:ln/>
        </p:spPr>
      </p:sp>
      <p:sp>
        <p:nvSpPr>
          <p:cNvPr id="6" name="Shape 3"/>
          <p:cNvSpPr/>
          <p:nvPr/>
        </p:nvSpPr>
        <p:spPr>
          <a:xfrm>
            <a:off x="929759" y="3355538"/>
            <a:ext cx="6082546" cy="1316355"/>
          </a:xfrm>
          <a:prstGeom prst="roundRect">
            <a:avLst>
              <a:gd name="adj" fmla="val 2381"/>
            </a:avLst>
          </a:prstGeom>
          <a:solidFill>
            <a:srgbClr val="162227"/>
          </a:solidFill>
          <a:ln/>
        </p:spPr>
      </p:sp>
      <p:sp>
        <p:nvSpPr>
          <p:cNvPr id="7" name="Text 4"/>
          <p:cNvSpPr/>
          <p:nvPr/>
        </p:nvSpPr>
        <p:spPr>
          <a:xfrm>
            <a:off x="1138595" y="3512225"/>
            <a:ext cx="5664875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https://github.com/arun8nov/Employee_Attrition.gitcd Employee_Attrition</a:t>
            </a:r>
            <a:endParaRPr lang="en-US" sz="1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618" y="1645087"/>
            <a:ext cx="6479500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28453" y="2480667"/>
            <a:ext cx="3440787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 Virtual Environment</a:t>
            </a:r>
            <a:endParaRPr lang="en-US" sz="2050" dirty="0"/>
          </a:p>
        </p:txBody>
      </p:sp>
      <p:sp>
        <p:nvSpPr>
          <p:cNvPr id="10" name="Shape 6"/>
          <p:cNvSpPr/>
          <p:nvPr/>
        </p:nvSpPr>
        <p:spPr>
          <a:xfrm>
            <a:off x="7628453" y="3042166"/>
            <a:ext cx="6061829" cy="1316355"/>
          </a:xfrm>
          <a:prstGeom prst="roundRect">
            <a:avLst>
              <a:gd name="adj" fmla="val 6667"/>
            </a:avLst>
          </a:prstGeom>
          <a:solidFill>
            <a:srgbClr val="162227"/>
          </a:solidFill>
          <a:ln/>
        </p:spPr>
      </p:sp>
      <p:sp>
        <p:nvSpPr>
          <p:cNvPr id="11" name="Shape 7"/>
          <p:cNvSpPr/>
          <p:nvPr/>
        </p:nvSpPr>
        <p:spPr>
          <a:xfrm>
            <a:off x="7618095" y="3042166"/>
            <a:ext cx="6082546" cy="1316355"/>
          </a:xfrm>
          <a:prstGeom prst="roundRect">
            <a:avLst>
              <a:gd name="adj" fmla="val 2381"/>
            </a:avLst>
          </a:prstGeom>
          <a:solidFill>
            <a:srgbClr val="162227"/>
          </a:solidFill>
          <a:ln/>
        </p:spPr>
      </p:sp>
      <p:sp>
        <p:nvSpPr>
          <p:cNvPr id="12" name="Text 8"/>
          <p:cNvSpPr/>
          <p:nvPr/>
        </p:nvSpPr>
        <p:spPr>
          <a:xfrm>
            <a:off x="7826931" y="3198852"/>
            <a:ext cx="5664875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-m venv .venvsource .venv/bin/activate# Windows: .venv\Scripts\activate</a:t>
            </a:r>
            <a:endParaRPr lang="en-US" sz="16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82" y="5402937"/>
            <a:ext cx="6479500" cy="11430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40118" y="6238518"/>
            <a:ext cx="262854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Install Dependencies</a:t>
            </a:r>
            <a:endParaRPr lang="en-US" sz="2050" dirty="0"/>
          </a:p>
        </p:txBody>
      </p:sp>
      <p:sp>
        <p:nvSpPr>
          <p:cNvPr id="15" name="Shape 10"/>
          <p:cNvSpPr/>
          <p:nvPr/>
        </p:nvSpPr>
        <p:spPr>
          <a:xfrm>
            <a:off x="940118" y="6800017"/>
            <a:ext cx="6061829" cy="647700"/>
          </a:xfrm>
          <a:prstGeom prst="roundRect">
            <a:avLst>
              <a:gd name="adj" fmla="val 13549"/>
            </a:avLst>
          </a:prstGeom>
          <a:solidFill>
            <a:srgbClr val="162227"/>
          </a:solidFill>
          <a:ln/>
        </p:spPr>
      </p:sp>
      <p:sp>
        <p:nvSpPr>
          <p:cNvPr id="16" name="Shape 11"/>
          <p:cNvSpPr/>
          <p:nvPr/>
        </p:nvSpPr>
        <p:spPr>
          <a:xfrm>
            <a:off x="929759" y="6800017"/>
            <a:ext cx="6082546" cy="647700"/>
          </a:xfrm>
          <a:prstGeom prst="roundRect">
            <a:avLst>
              <a:gd name="adj" fmla="val 4839"/>
            </a:avLst>
          </a:prstGeom>
          <a:solidFill>
            <a:srgbClr val="162227"/>
          </a:solidFill>
          <a:ln/>
        </p:spPr>
      </p:sp>
      <p:sp>
        <p:nvSpPr>
          <p:cNvPr id="17" name="Text 12"/>
          <p:cNvSpPr/>
          <p:nvPr/>
        </p:nvSpPr>
        <p:spPr>
          <a:xfrm>
            <a:off x="1138595" y="6956703"/>
            <a:ext cx="566487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16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618" y="5089565"/>
            <a:ext cx="6479500" cy="11430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28453" y="5925145"/>
            <a:ext cx="261175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Launch Dashboard</a:t>
            </a:r>
            <a:endParaRPr lang="en-US" sz="2050" dirty="0"/>
          </a:p>
        </p:txBody>
      </p:sp>
      <p:sp>
        <p:nvSpPr>
          <p:cNvPr id="20" name="Shape 14"/>
          <p:cNvSpPr/>
          <p:nvPr/>
        </p:nvSpPr>
        <p:spPr>
          <a:xfrm>
            <a:off x="7628453" y="6486644"/>
            <a:ext cx="6061829" cy="647700"/>
          </a:xfrm>
          <a:prstGeom prst="roundRect">
            <a:avLst>
              <a:gd name="adj" fmla="val 13549"/>
            </a:avLst>
          </a:prstGeom>
          <a:solidFill>
            <a:srgbClr val="162227"/>
          </a:solidFill>
          <a:ln/>
        </p:spPr>
      </p:sp>
      <p:sp>
        <p:nvSpPr>
          <p:cNvPr id="21" name="Shape 15"/>
          <p:cNvSpPr/>
          <p:nvPr/>
        </p:nvSpPr>
        <p:spPr>
          <a:xfrm>
            <a:off x="7618095" y="6486644"/>
            <a:ext cx="6082546" cy="647700"/>
          </a:xfrm>
          <a:prstGeom prst="roundRect">
            <a:avLst>
              <a:gd name="adj" fmla="val 4839"/>
            </a:avLst>
          </a:prstGeom>
          <a:solidFill>
            <a:srgbClr val="162227"/>
          </a:solidFill>
          <a:ln/>
        </p:spPr>
      </p:sp>
      <p:sp>
        <p:nvSpPr>
          <p:cNvPr id="22" name="Text 16"/>
          <p:cNvSpPr/>
          <p:nvPr/>
        </p:nvSpPr>
        <p:spPr>
          <a:xfrm>
            <a:off x="7826931" y="6643330"/>
            <a:ext cx="5664875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streamlit run app.py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8426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 Stack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049185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271" y="219563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Science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789271" y="2729151"/>
            <a:ext cx="537162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pandas, numpy for data manipulation and analysis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386" y="2049185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94859" y="219563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8394859" y="2729151"/>
            <a:ext cx="537174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matplotlib, seaborn, plotly for interactive charts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012406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89271" y="415885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Machine Learning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789271" y="4692372"/>
            <a:ext cx="537162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scikit-learn, imbalanced-learn for model training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386" y="4012406"/>
            <a:ext cx="616982" cy="6169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94859" y="415885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 Interface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8394859" y="4692372"/>
            <a:ext cx="537174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Streamlit for interactive dashboard deployment</a:t>
            </a:r>
            <a:endParaRPr lang="en-US" sz="1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975628"/>
            <a:ext cx="616982" cy="61698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89271" y="612207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Development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1789271" y="6655594"/>
            <a:ext cx="537162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Jupyter notebooks for experimentation and analysis</a:t>
            </a:r>
            <a:endParaRPr lang="en-US" sz="19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386" y="5975628"/>
            <a:ext cx="616982" cy="61698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94859" y="612207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Storage</a:t>
            </a:r>
            <a:endParaRPr lang="en-US" sz="2400" dirty="0"/>
          </a:p>
        </p:txBody>
      </p:sp>
      <p:sp>
        <p:nvSpPr>
          <p:cNvPr id="20" name="Text 12"/>
          <p:cNvSpPr/>
          <p:nvPr/>
        </p:nvSpPr>
        <p:spPr>
          <a:xfrm>
            <a:off x="8394859" y="6655594"/>
            <a:ext cx="537174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Pickle files for serialized models and pipelines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121" y="462915"/>
            <a:ext cx="4208740" cy="526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Live Dashboard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121" y="1430655"/>
            <a:ext cx="7906941" cy="79069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14448" y="1409581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 Now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8914448" y="1893451"/>
            <a:ext cx="5134332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Experience the full interactive dashboard with real-time predictions and comprehensive analytics.</a:t>
            </a:r>
            <a:endParaRPr lang="en-US" sz="1300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448" y="2621399"/>
            <a:ext cx="1873210" cy="462915"/>
          </a:xfrm>
          <a:prstGeom prst="rect">
            <a:avLst/>
          </a:prstGeom>
        </p:spPr>
      </p:pic>
      <p:pic>
        <p:nvPicPr>
          <p:cNvPr id="7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1716" y="2621399"/>
            <a:ext cx="1605082" cy="462915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8914448" y="3273623"/>
            <a:ext cx="5134332" cy="1253728"/>
          </a:xfrm>
          <a:prstGeom prst="roundRect">
            <a:avLst>
              <a:gd name="adj" fmla="val 5640"/>
            </a:avLst>
          </a:prstGeom>
          <a:solidFill>
            <a:srgbClr val="001D4D"/>
          </a:solidFill>
          <a:ln/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2683" y="3527108"/>
            <a:ext cx="210383" cy="1682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461302" y="3483888"/>
            <a:ext cx="4419243" cy="807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Upload CSV files for batch predictions, explore attrition trends, and generate performance forecasts instantly.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2025-10-10T03:19:03Z</dcterms:created>
  <dcterms:modified xsi:type="dcterms:W3CDTF">2025-10-10T03:19:03Z</dcterms:modified>
</cp:coreProperties>
</file>